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8" r:id="rId11"/>
    <p:sldId id="279" r:id="rId12"/>
    <p:sldId id="280" r:id="rId13"/>
    <p:sldId id="287" r:id="rId14"/>
    <p:sldId id="288" r:id="rId15"/>
    <p:sldId id="264" r:id="rId16"/>
    <p:sldId id="265" r:id="rId17"/>
    <p:sldId id="266" r:id="rId18"/>
    <p:sldId id="281" r:id="rId19"/>
    <p:sldId id="282" r:id="rId20"/>
    <p:sldId id="283" r:id="rId21"/>
    <p:sldId id="284" r:id="rId22"/>
    <p:sldId id="285" r:id="rId23"/>
    <p:sldId id="286" r:id="rId24"/>
    <p:sldId id="271" r:id="rId25"/>
    <p:sldId id="272" r:id="rId26"/>
    <p:sldId id="275" r:id="rId27"/>
    <p:sldId id="276" r:id="rId28"/>
    <p:sldId id="273" r:id="rId29"/>
    <p:sldId id="274" r:id="rId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 varScale="1">
        <p:scale>
          <a:sx n="113" d="100"/>
          <a:sy n="113" d="100"/>
        </p:scale>
        <p:origin x="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07/05/2023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2023. 7. 5.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2023. 7. 5.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2023. 7. 5.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2023. 7. 5.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2023. 7. 5.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2023. 7. 5.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2023. 7. 5.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2023. 7. 5.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2023. 7. 5.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2023. 7. 5.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nesas.com/us/en/document/apn/an1325-choosing-and-using-bypass-capacitor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/>
              <a:t>PMOD2BNC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ArtyS7 Peripheral PCB Design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58EC0-4D68-7CC3-8BAD-30349C52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22B8AD1-54F4-DBFE-888D-FFE6B281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849A885-6643-F539-BECA-9DE4426EC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07703"/>
            <a:ext cx="5654261" cy="31805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F4C339-7082-1971-75CA-D14358CF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With Termination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A874D-D7EB-E861-C50D-DA62822F927E}"/>
              </a:ext>
            </a:extLst>
          </p:cNvPr>
          <p:cNvSpPr txBox="1"/>
          <p:nvPr/>
        </p:nvSpPr>
        <p:spPr>
          <a:xfrm>
            <a:off x="1779953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Thevnin Termination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1A67A-3FCF-692A-937D-F077CC7E54A7}"/>
              </a:ext>
            </a:extLst>
          </p:cNvPr>
          <p:cNvSpPr txBox="1"/>
          <p:nvPr/>
        </p:nvSpPr>
        <p:spPr>
          <a:xfrm>
            <a:off x="7656314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Parallel Termination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3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2F6E2-90C6-8D8F-FF82-DE070090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FAC321F-C9D6-AE87-C6ED-7655A81DB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A596E0-41C9-30B3-3CDB-262DC235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3.3V, 5V comparision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5697D-9DF1-72E1-480E-44081E45DF97}"/>
              </a:ext>
            </a:extLst>
          </p:cNvPr>
          <p:cNvSpPr txBox="1"/>
          <p:nvPr/>
        </p:nvSpPr>
        <p:spPr>
          <a:xfrm>
            <a:off x="1511597" y="5378276"/>
            <a:ext cx="307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 Thevnin Termination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6142D-D193-E349-C3B4-04CF1D0289A9}"/>
              </a:ext>
            </a:extLst>
          </p:cNvPr>
          <p:cNvSpPr txBox="1"/>
          <p:nvPr/>
        </p:nvSpPr>
        <p:spPr>
          <a:xfrm>
            <a:off x="7280962" y="5378276"/>
            <a:ext cx="328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 Thevnin Termination</a:t>
            </a:r>
            <a:endParaRPr lang="ko-KR" altLang="en-US"/>
          </a:p>
        </p:txBody>
      </p:sp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94AB3A57-26C8-6766-1A26-5A8F86E5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326" y="2007703"/>
            <a:ext cx="5654262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80959-B8DA-E6AA-855D-BF811660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4B24702E-6024-C0A6-5C35-24C52815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42493"/>
            <a:ext cx="5751443" cy="3235186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4D4CA18-9E52-2910-3F7E-642746F2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33" y="2062371"/>
            <a:ext cx="5751443" cy="323518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90A66B5-889E-7602-8B59-2E32BB6D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Source Impedance Comparision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4617B-140D-FEA0-B884-39BC985528D8}"/>
              </a:ext>
            </a:extLst>
          </p:cNvPr>
          <p:cNvSpPr txBox="1"/>
          <p:nvPr/>
        </p:nvSpPr>
        <p:spPr>
          <a:xfrm>
            <a:off x="1779953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w/o source impedance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7B6D7-1B97-25F0-96F5-459686AB06C4}"/>
              </a:ext>
            </a:extLst>
          </p:cNvPr>
          <p:cNvSpPr txBox="1"/>
          <p:nvPr/>
        </p:nvSpPr>
        <p:spPr>
          <a:xfrm>
            <a:off x="7280962" y="5378276"/>
            <a:ext cx="328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w/ 15Ohm source impedance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2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F6B1C-DFB0-4C7A-2527-889507F1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005F27A-70FC-C675-E0B0-4104B1C9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157163"/>
            <a:ext cx="12020550" cy="892175"/>
          </a:xfrm>
        </p:spPr>
        <p:txBody>
          <a:bodyPr/>
          <a:lstStyle/>
          <a:p>
            <a:r>
              <a:rPr lang="en-US" altLang="ko-KR"/>
              <a:t>Source Impedance Comparision</a:t>
            </a:r>
            <a:endParaRPr lang="ko-KR" altLang="en-US"/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04DA67C-787D-C1BC-51B3-B824D8A5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367114"/>
            <a:ext cx="869696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96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AB84D-4E0E-E661-7594-97B628E8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200Ohm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BFFE4-C946-132A-23C2-58677E694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7" name="그림 6" descr="텍스트, 디스플레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16915F98-B120-2909-6F40-6006A0E2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0" y="1248126"/>
            <a:ext cx="820928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37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pic>
        <p:nvPicPr>
          <p:cNvPr id="7" name="내용 개체 틀 6" descr="스크린샷, 그래픽 소프트웨어, 멀티미디어 소프트웨어, 사각형이(가) 표시된 사진&#10;&#10;자동 생성된 설명">
            <a:extLst>
              <a:ext uri="{FF2B5EF4-FFF2-40B4-BE49-F238E27FC236}">
                <a16:creationId xmlns:a16="http://schemas.microsoft.com/office/drawing/2014/main" id="{6919C3A3-3028-EE1A-72DB-532DBA07D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42" y="1174282"/>
            <a:ext cx="9973515" cy="530514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447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9" name="내용 개체 틀 8" descr="텍스트, 스크린샷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8124B8D0-C153-3789-AA19-4036F897A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06" y="1227138"/>
            <a:ext cx="9283187" cy="4949825"/>
          </a:xfrm>
        </p:spPr>
      </p:pic>
    </p:spTree>
    <p:extLst>
      <p:ext uri="{BB962C8B-B14F-4D97-AF65-F5344CB8AC3E}">
        <p14:creationId xmlns:p14="http://schemas.microsoft.com/office/powerpoint/2010/main" val="138819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BEEDD-F929-1D5F-9E4B-2278B5F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ToDo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8D5F8-AB62-19FD-8BE4-3D3187FE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6410E9A-72D7-F8B6-9BE6-F42CB3919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2458"/>
            <a:ext cx="4158665" cy="1102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Delay tuning</a:t>
            </a:r>
          </a:p>
          <a:p>
            <a:pPr marL="0" indent="0">
              <a:buNone/>
            </a:pPr>
            <a:r>
              <a:rPr lang="en-US" altLang="ko-KR"/>
              <a:t>PCB thickness</a:t>
            </a:r>
            <a:r>
              <a:rPr lang="ko-KR" altLang="en-US"/>
              <a:t> </a:t>
            </a:r>
            <a:r>
              <a:rPr lang="en-US" altLang="ko-KR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972156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7" name="그림 6" descr="텍스트, 디스플레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01B67E8D-A1FB-BAC1-7597-8CD9899D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56" y="1276750"/>
            <a:ext cx="8480288" cy="53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2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226252C-CA4F-B5E6-EC6C-B008A415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471930"/>
            <a:ext cx="798576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2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CC4C-B33A-DEF9-8A7E-6A859BB6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Used</a:t>
            </a:r>
            <a:r>
              <a:rPr lang="ko-KR" altLang="en-US"/>
              <a:t> </a:t>
            </a:r>
            <a:r>
              <a:rPr lang="en-US" altLang="ko-KR"/>
              <a:t>Tools &amp; Referenced Board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8C62A-57DE-0676-45F2-E87A969B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964458"/>
            <a:ext cx="4158665" cy="893542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Cadence Orcad 16.6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B8F19-CE0F-9A37-F10A-EC4AE4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1026" name="Picture 2" descr="Cadence OrCAD Capture CIS : 컴퍼원 ComperOne">
            <a:extLst>
              <a:ext uri="{FF2B5EF4-FFF2-40B4-BE49-F238E27FC236}">
                <a16:creationId xmlns:a16="http://schemas.microsoft.com/office/drawing/2014/main" id="{751A9F42-25FA-5B7E-E283-220AEDBC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" y="1226525"/>
            <a:ext cx="4644887" cy="464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D668F-2B88-3BDE-41D0-C6B4FF54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72" y="1552449"/>
            <a:ext cx="6488685" cy="399303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F574BCC-82BE-E476-F4A4-940AE2CE2892}"/>
              </a:ext>
            </a:extLst>
          </p:cNvPr>
          <p:cNvSpPr txBox="1">
            <a:spLocks/>
          </p:cNvSpPr>
          <p:nvPr/>
        </p:nvSpPr>
        <p:spPr>
          <a:xfrm>
            <a:off x="5281972" y="5964458"/>
            <a:ext cx="4158665" cy="89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M-labs TTL board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18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6DD92B6-4D32-D0D6-84DC-D1C3C65D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141330"/>
            <a:ext cx="869696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5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6627C62-D3D0-A4E6-7D66-15CCF00C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1217530"/>
            <a:ext cx="857504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7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F279D1E-7E5B-0B5E-F292-AFB9B030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141330"/>
            <a:ext cx="869696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7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F7DD8C3-20D0-9051-C892-EC13DA5B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72" y="1231080"/>
            <a:ext cx="8417856" cy="52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377CC41-5C44-30C2-E9AF-12A349012C29}"/>
              </a:ext>
            </a:extLst>
          </p:cNvPr>
          <p:cNvSpPr/>
          <p:nvPr/>
        </p:nvSpPr>
        <p:spPr>
          <a:xfrm>
            <a:off x="3198932" y="3038358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8D2E9D-DFC2-AF14-E3EE-CAFD1316598E}"/>
              </a:ext>
            </a:extLst>
          </p:cNvPr>
          <p:cNvSpPr/>
          <p:nvPr/>
        </p:nvSpPr>
        <p:spPr>
          <a:xfrm>
            <a:off x="2872374" y="37350"/>
            <a:ext cx="262716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3V3</a:t>
            </a:r>
          </a:p>
          <a:p>
            <a:pPr algn="ctr"/>
            <a:r>
              <a:rPr lang="en-US" altLang="ko-KR"/>
              <a:t>(LD29150DT33R)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1CFA86-85F9-95BA-6C95-ADF6A287087C}"/>
              </a:ext>
            </a:extLst>
          </p:cNvPr>
          <p:cNvSpPr/>
          <p:nvPr/>
        </p:nvSpPr>
        <p:spPr>
          <a:xfrm>
            <a:off x="5694743" y="2961752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308E8B-2C6F-A68F-549A-61992A6E9999}"/>
              </a:ext>
            </a:extLst>
          </p:cNvPr>
          <p:cNvSpPr/>
          <p:nvPr/>
        </p:nvSpPr>
        <p:spPr>
          <a:xfrm>
            <a:off x="9035245" y="5200087"/>
            <a:ext cx="236898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73.33Ohm</a:t>
            </a:r>
          </a:p>
          <a:p>
            <a:pPr algn="ctr"/>
            <a:r>
              <a:rPr lang="en-US" altLang="ko-KR"/>
              <a:t>(RP73PF2A73R2BTDF)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00F5B-45AE-CD74-8110-BEFF911E2D1F}"/>
              </a:ext>
            </a:extLst>
          </p:cNvPr>
          <p:cNvSpPr/>
          <p:nvPr/>
        </p:nvSpPr>
        <p:spPr>
          <a:xfrm>
            <a:off x="9039148" y="3907986"/>
            <a:ext cx="204795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157.14Ohm</a:t>
            </a:r>
          </a:p>
          <a:p>
            <a:pPr algn="ctr"/>
            <a:r>
              <a:rPr lang="en-US" altLang="ko-KR"/>
              <a:t>(ERA-8AEB1580V)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01E6-4575-ED4D-19EC-D5C8C76F9446}"/>
              </a:ext>
            </a:extLst>
          </p:cNvPr>
          <p:cNvSpPr/>
          <p:nvPr/>
        </p:nvSpPr>
        <p:spPr>
          <a:xfrm>
            <a:off x="9039148" y="3275638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FB32CA-F80C-4378-8C5F-1BE0419ADEB8}"/>
              </a:ext>
            </a:extLst>
          </p:cNvPr>
          <p:cNvSpPr/>
          <p:nvPr/>
        </p:nvSpPr>
        <p:spPr>
          <a:xfrm>
            <a:off x="9039148" y="5845215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766F9A-9FBD-5FC5-C330-1425C09744A1}"/>
              </a:ext>
            </a:extLst>
          </p:cNvPr>
          <p:cNvSpPr/>
          <p:nvPr/>
        </p:nvSpPr>
        <p:spPr>
          <a:xfrm flipV="1">
            <a:off x="7354852" y="4791919"/>
            <a:ext cx="3378236" cy="9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96A06-A3A9-9452-0BD4-3469213FD77C}"/>
              </a:ext>
            </a:extLst>
          </p:cNvPr>
          <p:cNvSpPr/>
          <p:nvPr/>
        </p:nvSpPr>
        <p:spPr>
          <a:xfrm>
            <a:off x="4618294" y="2019783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IO SPDT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8103C6-86AF-5AA1-ECB4-6974E3CF5E45}"/>
              </a:ext>
            </a:extLst>
          </p:cNvPr>
          <p:cNvSpPr/>
          <p:nvPr/>
        </p:nvSpPr>
        <p:spPr>
          <a:xfrm>
            <a:off x="6525292" y="2019783"/>
            <a:ext cx="139312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Impedance SPDT</a:t>
            </a:r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039163-2642-A70E-D2FD-0C716A05ED5A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 flipV="1">
            <a:off x="4950310" y="2789498"/>
            <a:ext cx="524512" cy="6789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D51A0B4-E588-5EAB-67E6-7FE9E7F6B5D2}"/>
              </a:ext>
            </a:extLst>
          </p:cNvPr>
          <p:cNvCxnSpPr>
            <a:cxnSpLocks/>
            <a:stCxn id="29" idx="3"/>
            <a:endCxn id="15" idx="2"/>
          </p:cNvCxnSpPr>
          <p:nvPr/>
        </p:nvCxnSpPr>
        <p:spPr>
          <a:xfrm flipV="1">
            <a:off x="4950310" y="2789498"/>
            <a:ext cx="524512" cy="36462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C1FC465-4CD3-DF9C-A088-6030C9431C92}"/>
              </a:ext>
            </a:extLst>
          </p:cNvPr>
          <p:cNvCxnSpPr>
            <a:cxnSpLocks/>
            <a:stCxn id="2" idx="1"/>
            <a:endCxn id="16" idx="2"/>
          </p:cNvCxnSpPr>
          <p:nvPr/>
        </p:nvCxnSpPr>
        <p:spPr>
          <a:xfrm rot="10800000">
            <a:off x="7221856" y="2789499"/>
            <a:ext cx="1817293" cy="7755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CA8E6DC-EDB6-2141-8B36-5C2D09F741AB}"/>
              </a:ext>
            </a:extLst>
          </p:cNvPr>
          <p:cNvCxnSpPr>
            <a:cxnSpLocks/>
            <a:stCxn id="47" idx="0"/>
            <a:endCxn id="16" idx="2"/>
          </p:cNvCxnSpPr>
          <p:nvPr/>
        </p:nvCxnSpPr>
        <p:spPr>
          <a:xfrm rot="16200000" flipV="1">
            <a:off x="6250273" y="3761081"/>
            <a:ext cx="2955963" cy="10127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89338B-9781-3E12-A0FC-2E6BCBEB9593}"/>
              </a:ext>
            </a:extLst>
          </p:cNvPr>
          <p:cNvSpPr/>
          <p:nvPr/>
        </p:nvSpPr>
        <p:spPr>
          <a:xfrm rot="5400000">
            <a:off x="-262892" y="445336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</a:t>
            </a:r>
          </a:p>
          <a:p>
            <a:pPr algn="ctr"/>
            <a:r>
              <a:rPr lang="en-US" altLang="ko-KR"/>
              <a:t>Pin Header</a:t>
            </a:r>
          </a:p>
          <a:p>
            <a:pPr algn="ctr"/>
            <a:r>
              <a:rPr lang="en-US" altLang="ko-KR"/>
              <a:t>(71764-0112)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071E10-6C51-88D1-36BE-3AA2C13B4F82}"/>
              </a:ext>
            </a:extLst>
          </p:cNvPr>
          <p:cNvSpPr/>
          <p:nvPr/>
        </p:nvSpPr>
        <p:spPr>
          <a:xfrm rot="10800000" flipV="1">
            <a:off x="10783540" y="4519917"/>
            <a:ext cx="1241378" cy="636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</a:p>
          <a:p>
            <a:pPr algn="ctr"/>
            <a:r>
              <a:rPr lang="en-US" altLang="ko-KR"/>
              <a:t>(031-6575)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F76C1E-FFE1-6A66-27BF-FADD68F4584E}"/>
              </a:ext>
            </a:extLst>
          </p:cNvPr>
          <p:cNvSpPr/>
          <p:nvPr/>
        </p:nvSpPr>
        <p:spPr>
          <a:xfrm>
            <a:off x="3198932" y="4024319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2281ED-A2F1-1CEB-670C-F89A058C8BEA}"/>
              </a:ext>
            </a:extLst>
          </p:cNvPr>
          <p:cNvSpPr/>
          <p:nvPr/>
        </p:nvSpPr>
        <p:spPr>
          <a:xfrm>
            <a:off x="3198932" y="5016981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B0EB72-DFA2-831C-AF86-B8EC617CA0B2}"/>
              </a:ext>
            </a:extLst>
          </p:cNvPr>
          <p:cNvSpPr/>
          <p:nvPr/>
        </p:nvSpPr>
        <p:spPr>
          <a:xfrm>
            <a:off x="3198932" y="6005692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27E0520-EBA4-FC33-538E-18DB78416316}"/>
              </a:ext>
            </a:extLst>
          </p:cNvPr>
          <p:cNvCxnSpPr>
            <a:cxnSpLocks/>
            <a:stCxn id="26" idx="3"/>
            <a:endCxn id="15" idx="2"/>
          </p:cNvCxnSpPr>
          <p:nvPr/>
        </p:nvCxnSpPr>
        <p:spPr>
          <a:xfrm flipV="1">
            <a:off x="4950310" y="2789498"/>
            <a:ext cx="524512" cy="16649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7580EDA-79E2-C9CB-3187-C3B882D27473}"/>
              </a:ext>
            </a:extLst>
          </p:cNvPr>
          <p:cNvCxnSpPr>
            <a:cxnSpLocks/>
            <a:stCxn id="28" idx="3"/>
            <a:endCxn id="15" idx="2"/>
          </p:cNvCxnSpPr>
          <p:nvPr/>
        </p:nvCxnSpPr>
        <p:spPr>
          <a:xfrm flipV="1">
            <a:off x="4950310" y="2789498"/>
            <a:ext cx="524512" cy="26575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A393F2-F9FA-039F-D48C-B271A7F6C212}"/>
              </a:ext>
            </a:extLst>
          </p:cNvPr>
          <p:cNvSpPr/>
          <p:nvPr/>
        </p:nvSpPr>
        <p:spPr>
          <a:xfrm>
            <a:off x="5694743" y="4838217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F47B13-403E-1F4E-8500-B50036A3172B}"/>
              </a:ext>
            </a:extLst>
          </p:cNvPr>
          <p:cNvSpPr/>
          <p:nvPr/>
        </p:nvSpPr>
        <p:spPr>
          <a:xfrm>
            <a:off x="7594395" y="5745461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3FB795-B72C-C3AB-84CE-893D362E6F06}"/>
              </a:ext>
            </a:extLst>
          </p:cNvPr>
          <p:cNvSpPr/>
          <p:nvPr/>
        </p:nvSpPr>
        <p:spPr>
          <a:xfrm>
            <a:off x="10310261" y="42613"/>
            <a:ext cx="188173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EXT PWR PIN</a:t>
            </a:r>
          </a:p>
          <a:p>
            <a:pPr algn="ctr"/>
            <a:r>
              <a:rPr lang="en-US" altLang="ko-KR"/>
              <a:t>(462071104)</a:t>
            </a:r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ED6AF49-8900-1FC6-E1AE-C3BAEC916655}"/>
              </a:ext>
            </a:extLst>
          </p:cNvPr>
          <p:cNvCxnSpPr/>
          <p:nvPr/>
        </p:nvCxnSpPr>
        <p:spPr>
          <a:xfrm>
            <a:off x="3769693" y="196770"/>
            <a:ext cx="0" cy="666123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6F67B9-F4E3-DC45-634C-5A1D8BBC2C26}"/>
              </a:ext>
            </a:extLst>
          </p:cNvPr>
          <p:cNvSpPr/>
          <p:nvPr/>
        </p:nvSpPr>
        <p:spPr>
          <a:xfrm>
            <a:off x="9560689" y="871419"/>
            <a:ext cx="263131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12V0 ESD</a:t>
            </a:r>
          </a:p>
          <a:p>
            <a:pPr algn="ctr"/>
            <a:r>
              <a:rPr lang="en-US" altLang="ko-KR"/>
              <a:t>(PE3212M1Q_R1_00001)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06236-ED71-D394-2569-7EA1FCA90113}"/>
              </a:ext>
            </a:extLst>
          </p:cNvPr>
          <p:cNvSpPr txBox="1"/>
          <p:nvPr/>
        </p:nvSpPr>
        <p:spPr>
          <a:xfrm>
            <a:off x="2714496" y="1796836"/>
            <a:ext cx="207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2.2+5.3+3.1+8.8</a:t>
            </a:r>
          </a:p>
          <a:p>
            <a:r>
              <a:rPr lang="en-US" altLang="ko-KR"/>
              <a:t>=19.4mA, 150mW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3F7EC-B0A5-D556-ADC8-F9DAB6BDA2B7}"/>
              </a:ext>
            </a:extLst>
          </p:cNvPr>
          <p:cNvSpPr txBox="1"/>
          <p:nvPr/>
        </p:nvSpPr>
        <p:spPr>
          <a:xfrm>
            <a:off x="7170439" y="3136831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100mA, 250mW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9F58A9-7071-6AEB-8A03-76955F79E2B6}"/>
              </a:ext>
            </a:extLst>
          </p:cNvPr>
          <p:cNvSpPr/>
          <p:nvPr/>
        </p:nvSpPr>
        <p:spPr>
          <a:xfrm>
            <a:off x="1270000" y="1687278"/>
            <a:ext cx="10797141" cy="5178614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28159-6A97-D866-A6B5-24952333CC68}"/>
              </a:ext>
            </a:extLst>
          </p:cNvPr>
          <p:cNvSpPr txBox="1"/>
          <p:nvPr/>
        </p:nvSpPr>
        <p:spPr>
          <a:xfrm>
            <a:off x="8718115" y="116334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X2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D3BBA9-F9B3-37AA-36C0-B73637D55E09}"/>
              </a:ext>
            </a:extLst>
          </p:cNvPr>
          <p:cNvSpPr/>
          <p:nvPr/>
        </p:nvSpPr>
        <p:spPr>
          <a:xfrm>
            <a:off x="2872375" y="862314"/>
            <a:ext cx="261441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5DB59-3945-90EC-E789-0AA2A6AB27B8}"/>
              </a:ext>
            </a:extLst>
          </p:cNvPr>
          <p:cNvSpPr txBox="1"/>
          <p:nvPr/>
        </p:nvSpPr>
        <p:spPr>
          <a:xfrm>
            <a:off x="1663156" y="2359398"/>
            <a:ext cx="175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374151"/>
                </a:solidFill>
                <a:latin typeface="Söhne"/>
              </a:rPr>
              <a:t>Ground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Isolation</a:t>
            </a: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73DAA2-BCDA-FBD0-2FA8-504600BA5D6F}"/>
              </a:ext>
            </a:extLst>
          </p:cNvPr>
          <p:cNvSpPr/>
          <p:nvPr/>
        </p:nvSpPr>
        <p:spPr>
          <a:xfrm>
            <a:off x="8074690" y="2353659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3V3 ESD</a:t>
            </a:r>
          </a:p>
          <a:p>
            <a:pPr algn="ctr"/>
            <a:r>
              <a:rPr lang="en-US" altLang="ko-KR"/>
              <a:t>(UCLAMP3301H.TCT)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E0E970-D2B4-56D7-6BBE-565BDCD052E9}"/>
              </a:ext>
            </a:extLst>
          </p:cNvPr>
          <p:cNvSpPr txBox="1"/>
          <p:nvPr/>
        </p:nvSpPr>
        <p:spPr>
          <a:xfrm>
            <a:off x="7404224" y="436865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50Ohm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BA92BE-91DD-671B-71AA-E42F57409A60}"/>
              </a:ext>
            </a:extLst>
          </p:cNvPr>
          <p:cNvSpPr/>
          <p:nvPr/>
        </p:nvSpPr>
        <p:spPr>
          <a:xfrm>
            <a:off x="1404612" y="4027879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AD65F9-CC16-4715-E253-C562EB74C7E5}"/>
              </a:ext>
            </a:extLst>
          </p:cNvPr>
          <p:cNvSpPr/>
          <p:nvPr/>
        </p:nvSpPr>
        <p:spPr>
          <a:xfrm>
            <a:off x="1404612" y="5013840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9733FAF6-A6FC-7ECB-54A7-42656A337295}"/>
              </a:ext>
            </a:extLst>
          </p:cNvPr>
          <p:cNvCxnSpPr>
            <a:stCxn id="34" idx="1"/>
            <a:endCxn id="5" idx="1"/>
          </p:cNvCxnSpPr>
          <p:nvPr/>
        </p:nvCxnSpPr>
        <p:spPr>
          <a:xfrm rot="5400000" flipH="1" flipV="1">
            <a:off x="1639667" y="2422426"/>
            <a:ext cx="513232" cy="2605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75F9194-3EBD-9343-DAD6-B39CC4E72CA3}"/>
              </a:ext>
            </a:extLst>
          </p:cNvPr>
          <p:cNvSpPr txBox="1"/>
          <p:nvPr/>
        </p:nvSpPr>
        <p:spPr>
          <a:xfrm>
            <a:off x="593634" y="2989838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3.3V Source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B896D-93AA-1B92-6BA3-DC13F7073263}"/>
              </a:ext>
            </a:extLst>
          </p:cNvPr>
          <p:cNvSpPr txBox="1"/>
          <p:nvPr/>
        </p:nvSpPr>
        <p:spPr>
          <a:xfrm>
            <a:off x="98060" y="124722"/>
            <a:ext cx="7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Rev</a:t>
            </a:r>
            <a:r>
              <a:rPr lang="ko-KR" altLang="en-US"/>
              <a:t>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1E677-D834-DCD8-14A9-786C24859954}"/>
              </a:ext>
            </a:extLst>
          </p:cNvPr>
          <p:cNvSpPr/>
          <p:nvPr/>
        </p:nvSpPr>
        <p:spPr>
          <a:xfrm>
            <a:off x="8506682" y="3735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Voltage</a:t>
            </a:r>
          </a:p>
          <a:p>
            <a:pPr algn="ctr"/>
            <a:r>
              <a:rPr lang="en-US" altLang="ko-KR"/>
              <a:t>Switch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AA0A7-D083-BFE5-02C1-9C30B147C7F8}"/>
              </a:ext>
            </a:extLst>
          </p:cNvPr>
          <p:cNvSpPr/>
          <p:nvPr/>
        </p:nvSpPr>
        <p:spPr>
          <a:xfrm>
            <a:off x="9891984" y="2353659"/>
            <a:ext cx="221567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5V0 ESD</a:t>
            </a:r>
          </a:p>
          <a:p>
            <a:pPr algn="ctr"/>
            <a:r>
              <a:rPr lang="en-US" altLang="ko-KR"/>
              <a:t>(PRTR5V0U2X,215)</a:t>
            </a:r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491EA6-0B4C-AC77-0903-FF1F64E05342}"/>
              </a:ext>
            </a:extLst>
          </p:cNvPr>
          <p:cNvSpPr/>
          <p:nvPr/>
        </p:nvSpPr>
        <p:spPr>
          <a:xfrm>
            <a:off x="9167055" y="17417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NFET</a:t>
            </a:r>
          </a:p>
          <a:p>
            <a:pPr algn="ctr"/>
            <a:r>
              <a:rPr lang="en-US" altLang="ko-KR"/>
              <a:t>(NVR4501NT1G)</a:t>
            </a:r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059787-39F4-7FCF-C97D-DD02B5630C9D}"/>
              </a:ext>
            </a:extLst>
          </p:cNvPr>
          <p:cNvSpPr/>
          <p:nvPr/>
        </p:nvSpPr>
        <p:spPr>
          <a:xfrm>
            <a:off x="5590394" y="39388"/>
            <a:ext cx="276633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5V0</a:t>
            </a:r>
          </a:p>
          <a:p>
            <a:pPr algn="ctr"/>
            <a:r>
              <a:rPr lang="en-US" altLang="ko-KR"/>
              <a:t>(LD29150DT50R)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8B01F8-FFF6-E204-B846-71113B6B4CD3}"/>
              </a:ext>
            </a:extLst>
          </p:cNvPr>
          <p:cNvSpPr/>
          <p:nvPr/>
        </p:nvSpPr>
        <p:spPr>
          <a:xfrm>
            <a:off x="5590394" y="862314"/>
            <a:ext cx="276633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DD24D0F1-C395-3820-C89F-B0BBD8E5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46522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80D0B-AB5F-CCC0-14ED-60F05CF42A3C}"/>
              </a:ext>
            </a:extLst>
          </p:cNvPr>
          <p:cNvSpPr txBox="1"/>
          <p:nvPr/>
        </p:nvSpPr>
        <p:spPr>
          <a:xfrm>
            <a:off x="98060" y="12472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SPDT Structure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C95B59-D69D-77A3-B2E0-06FFC499600B}"/>
              </a:ext>
            </a:extLst>
          </p:cNvPr>
          <p:cNvSpPr/>
          <p:nvPr/>
        </p:nvSpPr>
        <p:spPr>
          <a:xfrm>
            <a:off x="1720635" y="1469907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SPDT</a:t>
            </a:r>
          </a:p>
          <a:p>
            <a:pPr algn="ctr"/>
            <a:r>
              <a:rPr lang="en-US" altLang="ko-KR"/>
              <a:t>(DS04-254-2-04BK-SMT)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7E9E6-3E2A-F863-BAB0-6E5C7ED593F9}"/>
              </a:ext>
            </a:extLst>
          </p:cNvPr>
          <p:cNvSpPr/>
          <p:nvPr/>
        </p:nvSpPr>
        <p:spPr>
          <a:xfrm>
            <a:off x="1720635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6755EA-861D-6BC0-F0E7-EA9E5210A486}"/>
              </a:ext>
            </a:extLst>
          </p:cNvPr>
          <p:cNvSpPr/>
          <p:nvPr/>
        </p:nvSpPr>
        <p:spPr>
          <a:xfrm>
            <a:off x="5118743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0B3D0-85AE-72BB-AD09-6B9F1F788F67}"/>
              </a:ext>
            </a:extLst>
          </p:cNvPr>
          <p:cNvSpPr/>
          <p:nvPr/>
        </p:nvSpPr>
        <p:spPr>
          <a:xfrm>
            <a:off x="1270000" y="2508532"/>
            <a:ext cx="10797141" cy="4357359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589EE-EDBE-CE8B-1378-21B16AB0E9C1}"/>
              </a:ext>
            </a:extLst>
          </p:cNvPr>
          <p:cNvSpPr txBox="1"/>
          <p:nvPr/>
        </p:nvSpPr>
        <p:spPr>
          <a:xfrm>
            <a:off x="8718115" y="200474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X4</a:t>
            </a:r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C8FEADF-401C-5974-41F0-130092947A6E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2242983" y="3198562"/>
            <a:ext cx="1917880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0CECC1-A13A-EC29-20FD-0A2CD3237D93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4025445" y="1416100"/>
            <a:ext cx="1917880" cy="35649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9AD447-9EC3-C0C5-A7AB-379E60D45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4452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CAD98-D232-6E7A-5131-D7D4E012CC19}"/>
              </a:ext>
            </a:extLst>
          </p:cNvPr>
          <p:cNvSpPr txBox="1"/>
          <p:nvPr/>
        </p:nvSpPr>
        <p:spPr>
          <a:xfrm>
            <a:off x="98060" y="12472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E49BA7-40B3-3A47-6BFD-04849BB20409}"/>
              </a:ext>
            </a:extLst>
          </p:cNvPr>
          <p:cNvSpPr/>
          <p:nvPr/>
        </p:nvSpPr>
        <p:spPr>
          <a:xfrm>
            <a:off x="869735" y="2141394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1KOhm</a:t>
            </a:r>
          </a:p>
          <a:p>
            <a:pPr algn="ctr"/>
            <a:r>
              <a:rPr lang="en-US" altLang="ko-KR"/>
              <a:t>(RNCP1206FTD1K00)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71E5A5-8386-5717-D15B-4BB643CCED46}"/>
              </a:ext>
            </a:extLst>
          </p:cNvPr>
          <p:cNvSpPr/>
          <p:nvPr/>
        </p:nvSpPr>
        <p:spPr>
          <a:xfrm>
            <a:off x="1494495" y="3300714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D0A34-ED76-3076-16F9-F4A6441C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788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031DD-5A06-E228-C4CF-7A2B08564974}"/>
              </a:ext>
            </a:extLst>
          </p:cNvPr>
          <p:cNvSpPr txBox="1"/>
          <p:nvPr/>
        </p:nvSpPr>
        <p:spPr>
          <a:xfrm>
            <a:off x="98060" y="124722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Voltage Switch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4F2202-531A-F3E7-2FAA-D12F63361DD0}"/>
              </a:ext>
            </a:extLst>
          </p:cNvPr>
          <p:cNvSpPr/>
          <p:nvPr/>
        </p:nvSpPr>
        <p:spPr>
          <a:xfrm>
            <a:off x="8656463" y="204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9D566F-D521-E1FA-A93E-F6BAAAF8C026}"/>
              </a:ext>
            </a:extLst>
          </p:cNvPr>
          <p:cNvSpPr/>
          <p:nvPr/>
        </p:nvSpPr>
        <p:spPr>
          <a:xfrm>
            <a:off x="8656463" y="331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166E82-138A-3950-F507-83465FDEF95C}"/>
              </a:ext>
            </a:extLst>
          </p:cNvPr>
          <p:cNvSpPr/>
          <p:nvPr/>
        </p:nvSpPr>
        <p:spPr>
          <a:xfrm>
            <a:off x="7155906" y="3216774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E42618-44DA-0DCE-681E-E83995BC886B}"/>
              </a:ext>
            </a:extLst>
          </p:cNvPr>
          <p:cNvSpPr/>
          <p:nvPr/>
        </p:nvSpPr>
        <p:spPr>
          <a:xfrm>
            <a:off x="461590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6999F9-BB26-6E41-F8EF-5A9963C54D32}"/>
              </a:ext>
            </a:extLst>
          </p:cNvPr>
          <p:cNvSpPr/>
          <p:nvPr/>
        </p:nvSpPr>
        <p:spPr>
          <a:xfrm>
            <a:off x="3859698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E00476-8455-008D-7F25-96CC64A21D75}"/>
              </a:ext>
            </a:extLst>
          </p:cNvPr>
          <p:cNvSpPr/>
          <p:nvPr/>
        </p:nvSpPr>
        <p:spPr>
          <a:xfrm>
            <a:off x="461590" y="2574987"/>
            <a:ext cx="3564310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Switch</a:t>
            </a:r>
          </a:p>
          <a:p>
            <a:pPr algn="ctr"/>
            <a:r>
              <a:rPr lang="en-US" altLang="ko-KR"/>
              <a:t>(DS04-254-2-01BK-SMT-TR)</a:t>
            </a:r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C3DF68-76F4-879D-FA9B-566ED9B6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9967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AFE9F0-41E6-3195-E465-E2BC30C74B76}"/>
              </a:ext>
            </a:extLst>
          </p:cNvPr>
          <p:cNvSpPr txBox="1"/>
          <p:nvPr/>
        </p:nvSpPr>
        <p:spPr>
          <a:xfrm>
            <a:off x="98060" y="124722"/>
            <a:ext cx="409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Decoupling Capacitor (@ IC VCC pin)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F11C6-B005-B4B4-E3DE-5FE87CFF0988}"/>
              </a:ext>
            </a:extLst>
          </p:cNvPr>
          <p:cNvSpPr/>
          <p:nvPr/>
        </p:nvSpPr>
        <p:spPr>
          <a:xfrm>
            <a:off x="725915" y="363108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905B4E-71C4-9C57-34B7-4C605917D400}"/>
              </a:ext>
            </a:extLst>
          </p:cNvPr>
          <p:cNvSpPr/>
          <p:nvPr/>
        </p:nvSpPr>
        <p:spPr>
          <a:xfrm>
            <a:off x="725915" y="2679618"/>
            <a:ext cx="2715442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F70289-68A0-449A-A224-0C2E615D28D4}"/>
              </a:ext>
            </a:extLst>
          </p:cNvPr>
          <p:cNvSpPr/>
          <p:nvPr/>
        </p:nvSpPr>
        <p:spPr>
          <a:xfrm>
            <a:off x="725915" y="455784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FCBA13-E400-B0AF-CBCF-4C9F5B0B24C9}"/>
              </a:ext>
            </a:extLst>
          </p:cNvPr>
          <p:cNvSpPr/>
          <p:nvPr/>
        </p:nvSpPr>
        <p:spPr>
          <a:xfrm>
            <a:off x="725915" y="1726132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10uF (Electro)</a:t>
            </a:r>
          </a:p>
          <a:p>
            <a:pPr algn="ctr"/>
            <a:r>
              <a:rPr lang="en-US" altLang="ko-KR"/>
              <a:t>(MAL215375109E3)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739B0-533B-7892-0E8E-CCECDF0550D7}"/>
              </a:ext>
            </a:extLst>
          </p:cNvPr>
          <p:cNvSpPr txBox="1"/>
          <p:nvPr/>
        </p:nvSpPr>
        <p:spPr>
          <a:xfrm>
            <a:off x="4194631" y="1681673"/>
            <a:ext cx="10777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Sizes should considered!!! in 100 nF (8501 ... etc)</a:t>
            </a:r>
          </a:p>
          <a:p>
            <a:r>
              <a:rPr lang="en-US" altLang="ko-KR"/>
              <a:t>Look : </a:t>
            </a:r>
            <a:r>
              <a:rPr lang="en-US" altLang="ko-KR">
                <a:hlinkClick r:id="rId2"/>
              </a:rPr>
              <a:t>https://www.renesas.com/us/en/document/apn/an1325-choosing-and-using-bypass-capacitors</a:t>
            </a:r>
            <a:endParaRPr lang="en-US" altLang="ko-KR"/>
          </a:p>
          <a:p>
            <a:r>
              <a:rPr lang="en-US" altLang="ko-KR"/>
              <a:t>-&gt; L effect considered</a:t>
            </a:r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157840-6149-6CC8-F54B-B19040240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25979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14489-2E36-E683-3203-48F04C350475}"/>
              </a:ext>
            </a:extLst>
          </p:cNvPr>
          <p:cNvSpPr txBox="1"/>
          <p:nvPr/>
        </p:nvSpPr>
        <p:spPr>
          <a:xfrm>
            <a:off x="98060" y="124722"/>
            <a:ext cx="389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Bypass Capacitor (@ power source)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E2A314-50B3-873D-454C-7895A7FDDE93}"/>
              </a:ext>
            </a:extLst>
          </p:cNvPr>
          <p:cNvSpPr/>
          <p:nvPr/>
        </p:nvSpPr>
        <p:spPr>
          <a:xfrm>
            <a:off x="725915" y="363108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5D06F4-88DF-7BE8-6A1E-9011E0299888}"/>
              </a:ext>
            </a:extLst>
          </p:cNvPr>
          <p:cNvSpPr/>
          <p:nvPr/>
        </p:nvSpPr>
        <p:spPr>
          <a:xfrm>
            <a:off x="725915" y="2679618"/>
            <a:ext cx="293786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6D3B15-6969-ADE3-F00E-3D272607A879}"/>
              </a:ext>
            </a:extLst>
          </p:cNvPr>
          <p:cNvSpPr/>
          <p:nvPr/>
        </p:nvSpPr>
        <p:spPr>
          <a:xfrm>
            <a:off x="725915" y="455784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7D732-FCAE-CDE0-1D7B-153DCF686572}"/>
              </a:ext>
            </a:extLst>
          </p:cNvPr>
          <p:cNvSpPr/>
          <p:nvPr/>
        </p:nvSpPr>
        <p:spPr>
          <a:xfrm>
            <a:off x="3280718" y="1752858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1nH(Ferrite Bead)</a:t>
            </a:r>
          </a:p>
          <a:p>
            <a:pPr algn="ctr"/>
            <a:r>
              <a:rPr lang="en-US" altLang="ko-KR"/>
              <a:t>(BLM18PG121SN1D)</a:t>
            </a:r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B0BA5-2A7F-A76A-5339-E6EA904B1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5324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DEBB8-E7B7-A0E5-C1B5-9A573DEC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Comparision With ARTIQ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0906-8634-E78C-C39B-D4259A6D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CB474A1-141C-7399-624F-F150D67DE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509052"/>
              </p:ext>
            </p:extLst>
          </p:nvPr>
        </p:nvGraphicFramePr>
        <p:xfrm>
          <a:off x="596348" y="2272894"/>
          <a:ext cx="10764078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020">
                  <a:extLst>
                    <a:ext uri="{9D8B030D-6E8A-4147-A177-3AD203B41FA5}">
                      <a16:colId xmlns:a16="http://schemas.microsoft.com/office/drawing/2014/main" val="1363631952"/>
                    </a:ext>
                  </a:extLst>
                </a:gridCol>
                <a:gridCol w="4027832">
                  <a:extLst>
                    <a:ext uri="{9D8B030D-6E8A-4147-A177-3AD203B41FA5}">
                      <a16:colId xmlns:a16="http://schemas.microsoft.com/office/drawing/2014/main" val="3626432741"/>
                    </a:ext>
                  </a:extLst>
                </a:gridCol>
                <a:gridCol w="4045226">
                  <a:extLst>
                    <a:ext uri="{9D8B030D-6E8A-4147-A177-3AD203B41FA5}">
                      <a16:colId xmlns:a16="http://schemas.microsoft.com/office/drawing/2014/main" val="3201059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QuIQCL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M-labs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IO impedance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1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3.3/5 V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5V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5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Minimum Pulse Width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~150Mbps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~3ns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7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Supply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3.3V from FPGA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External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FPGA(Kasli)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7202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Port Type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 or SMA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840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Isolation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2424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IC Controll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67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18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37D60-B308-0FA0-5B28-5181D79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Simplified Architecture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EB293-9270-876C-815B-349AA226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38F0BC-204B-554B-68A9-480646B840A5}"/>
              </a:ext>
            </a:extLst>
          </p:cNvPr>
          <p:cNvSpPr/>
          <p:nvPr/>
        </p:nvSpPr>
        <p:spPr>
          <a:xfrm>
            <a:off x="4850400" y="2482168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D18A4C0-BD95-49D7-7562-F3ABE7F470C8}"/>
              </a:ext>
            </a:extLst>
          </p:cNvPr>
          <p:cNvSpPr/>
          <p:nvPr/>
        </p:nvSpPr>
        <p:spPr>
          <a:xfrm rot="5400000">
            <a:off x="7732747" y="3224992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F485AD7-4773-4B81-0169-9D2961896D8F}"/>
              </a:ext>
            </a:extLst>
          </p:cNvPr>
          <p:cNvSpPr/>
          <p:nvPr/>
        </p:nvSpPr>
        <p:spPr>
          <a:xfrm rot="16200000">
            <a:off x="7732747" y="3927570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15D8C2A-3F06-C2CB-C197-C7AEF3605C73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6838226" y="3148090"/>
            <a:ext cx="974524" cy="5236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EE899C-07B2-6393-7D9B-51FFC35A8511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838226" y="3148090"/>
            <a:ext cx="974524" cy="122625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B68AC36-B883-9A6F-537A-21BB896767D7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8706293" y="3847567"/>
            <a:ext cx="974523" cy="52677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EA52AB7-803D-5CE3-87B8-D2FE063A54FC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8706293" y="3671765"/>
            <a:ext cx="974523" cy="17580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46E7F5-32BC-6F3E-5857-D4B2B13270A0}"/>
              </a:ext>
            </a:extLst>
          </p:cNvPr>
          <p:cNvSpPr/>
          <p:nvPr/>
        </p:nvSpPr>
        <p:spPr>
          <a:xfrm>
            <a:off x="4850400" y="4479933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5AFCC9-6A80-5990-B1AE-B085334798A8}"/>
              </a:ext>
            </a:extLst>
          </p:cNvPr>
          <p:cNvCxnSpPr>
            <a:cxnSpLocks/>
            <a:stCxn id="33" idx="3"/>
            <a:endCxn id="8" idx="0"/>
          </p:cNvCxnSpPr>
          <p:nvPr/>
        </p:nvCxnSpPr>
        <p:spPr>
          <a:xfrm flipV="1">
            <a:off x="6838226" y="4374341"/>
            <a:ext cx="974524" cy="771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0FB0A3F-53B1-0AD0-CF83-D183E7653C22}"/>
              </a:ext>
            </a:extLst>
          </p:cNvPr>
          <p:cNvCxnSpPr>
            <a:cxnSpLocks/>
            <a:stCxn id="33" idx="3"/>
            <a:endCxn id="7" idx="3"/>
          </p:cNvCxnSpPr>
          <p:nvPr/>
        </p:nvCxnSpPr>
        <p:spPr>
          <a:xfrm flipV="1">
            <a:off x="6838226" y="3671764"/>
            <a:ext cx="974524" cy="147409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700F7B8-05FA-A7BC-D962-88A6D4C12AF1}"/>
              </a:ext>
            </a:extLst>
          </p:cNvPr>
          <p:cNvSpPr/>
          <p:nvPr/>
        </p:nvSpPr>
        <p:spPr>
          <a:xfrm rot="5400000">
            <a:off x="6338065" y="2975413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091AF26-1ED5-82EB-BCBF-F25B19AFB5CB}"/>
              </a:ext>
            </a:extLst>
          </p:cNvPr>
          <p:cNvSpPr/>
          <p:nvPr/>
        </p:nvSpPr>
        <p:spPr>
          <a:xfrm rot="16200000">
            <a:off x="6338065" y="4976279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21590E9-0B6D-B859-98F1-834F48DD173F}"/>
              </a:ext>
            </a:extLst>
          </p:cNvPr>
          <p:cNvGrpSpPr/>
          <p:nvPr/>
        </p:nvGrpSpPr>
        <p:grpSpPr>
          <a:xfrm>
            <a:off x="1228691" y="3148090"/>
            <a:ext cx="3621709" cy="1997765"/>
            <a:chOff x="1228691" y="2763079"/>
            <a:chExt cx="3621709" cy="199776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F9138C2-ED10-8086-ED45-3AC8CE881648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917F36F-92E4-CD5B-609F-BBD362BF7644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E830718-6D0F-F16B-7EB3-5F06E61612FF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7A2969C-9722-B5C2-269A-24A9E0023B14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1D3379AF-156E-A44D-CE4D-F1A9064E6206}"/>
                </a:ext>
              </a:extLst>
            </p:cNvPr>
            <p:cNvCxnSpPr>
              <a:stCxn id="46" idx="6"/>
              <a:endCxn id="6" idx="1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237E9DFF-E9E8-C259-E1C2-839D1C165DEF}"/>
                </a:ext>
              </a:extLst>
            </p:cNvPr>
            <p:cNvCxnSpPr>
              <a:stCxn id="47" idx="6"/>
              <a:endCxn id="33" idx="1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왼쪽 중괄호 53">
              <a:extLst>
                <a:ext uri="{FF2B5EF4-FFF2-40B4-BE49-F238E27FC236}">
                  <a16:creationId xmlns:a16="http://schemas.microsoft.com/office/drawing/2014/main" id="{879030F6-4A54-00BB-9EFF-038F5219C22E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9F3F39-2F85-6BB3-B767-F7356AD226A2}"/>
                </a:ext>
              </a:extLst>
            </p:cNvPr>
            <p:cNvCxnSpPr>
              <a:stCxn id="5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0E435FF-88DE-563F-42A4-B701001F684B}"/>
                </a:ext>
              </a:extLst>
            </p:cNvPr>
            <p:cNvCxnSpPr>
              <a:stCxn id="48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A9810EB-FACE-3A19-4875-8415758F18E2}"/>
                </a:ext>
              </a:extLst>
            </p:cNvPr>
            <p:cNvCxnSpPr>
              <a:stCxn id="49" idx="0"/>
              <a:endCxn id="47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4BD473-1CEE-AA6C-24EA-27942CC970C4}"/>
              </a:ext>
            </a:extLst>
          </p:cNvPr>
          <p:cNvCxnSpPr/>
          <p:nvPr/>
        </p:nvCxnSpPr>
        <p:spPr>
          <a:xfrm>
            <a:off x="5864191" y="1746672"/>
            <a:ext cx="0" cy="487017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2EE3C-91D5-CA2D-0902-CD47ED346D82}"/>
              </a:ext>
            </a:extLst>
          </p:cNvPr>
          <p:cNvSpPr/>
          <p:nvPr/>
        </p:nvSpPr>
        <p:spPr>
          <a:xfrm>
            <a:off x="9680816" y="3579172"/>
            <a:ext cx="675967" cy="5267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FA9356-0056-36F9-310D-6C05B5D60FCA}"/>
              </a:ext>
            </a:extLst>
          </p:cNvPr>
          <p:cNvSpPr/>
          <p:nvPr/>
        </p:nvSpPr>
        <p:spPr>
          <a:xfrm rot="5400000">
            <a:off x="129863" y="3651182"/>
            <a:ext cx="1548837" cy="645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 pin</a:t>
            </a:r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80BD74-38DE-40B2-F37E-79B9CAE0DE14}"/>
              </a:ext>
            </a:extLst>
          </p:cNvPr>
          <p:cNvSpPr txBox="1"/>
          <p:nvPr/>
        </p:nvSpPr>
        <p:spPr>
          <a:xfrm>
            <a:off x="7426899" y="1300621"/>
            <a:ext cx="166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Voltage Select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96BDBB-428A-4EBF-204A-921CBA1AC221}"/>
              </a:ext>
            </a:extLst>
          </p:cNvPr>
          <p:cNvSpPr txBox="1"/>
          <p:nvPr/>
        </p:nvSpPr>
        <p:spPr>
          <a:xfrm>
            <a:off x="2421748" y="1300621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SPDT</a:t>
            </a:r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E0B65A7-E1BF-C909-A7DD-8A4978E31CEF}"/>
              </a:ext>
            </a:extLst>
          </p:cNvPr>
          <p:cNvSpPr/>
          <p:nvPr/>
        </p:nvSpPr>
        <p:spPr>
          <a:xfrm rot="5400000">
            <a:off x="9518891" y="4611111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14205FB-C67C-E2BC-A44B-D7EF1AFB125A}"/>
              </a:ext>
            </a:extLst>
          </p:cNvPr>
          <p:cNvSpPr/>
          <p:nvPr/>
        </p:nvSpPr>
        <p:spPr>
          <a:xfrm rot="5400000">
            <a:off x="9518891" y="4277810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2D8D6CE-DCB1-09F8-CBCD-B6DA07F269BB}"/>
              </a:ext>
            </a:extLst>
          </p:cNvPr>
          <p:cNvCxnSpPr>
            <a:cxnSpLocks/>
            <a:stCxn id="70" idx="6"/>
          </p:cNvCxnSpPr>
          <p:nvPr/>
        </p:nvCxnSpPr>
        <p:spPr>
          <a:xfrm rot="16200000" flipH="1">
            <a:off x="9239482" y="5027155"/>
            <a:ext cx="649027" cy="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484A33E-9DC9-CC73-1EFD-E916309C49AD}"/>
              </a:ext>
            </a:extLst>
          </p:cNvPr>
          <p:cNvCxnSpPr>
            <a:cxnSpLocks/>
          </p:cNvCxnSpPr>
          <p:nvPr/>
        </p:nvCxnSpPr>
        <p:spPr>
          <a:xfrm rot="5400000" flipH="1">
            <a:off x="9343263" y="4081261"/>
            <a:ext cx="44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69A5962-8633-F498-79E1-058C5D49D75C}"/>
              </a:ext>
            </a:extLst>
          </p:cNvPr>
          <p:cNvCxnSpPr>
            <a:stCxn id="72" idx="0"/>
          </p:cNvCxnSpPr>
          <p:nvPr/>
        </p:nvCxnSpPr>
        <p:spPr>
          <a:xfrm rot="5400000" flipV="1">
            <a:off x="9518720" y="4415941"/>
            <a:ext cx="288197" cy="1047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357EFF6-748E-154D-DDEA-B04AF01FB6E6}"/>
              </a:ext>
            </a:extLst>
          </p:cNvPr>
          <p:cNvSpPr/>
          <p:nvPr/>
        </p:nvSpPr>
        <p:spPr>
          <a:xfrm>
            <a:off x="9466646" y="5333641"/>
            <a:ext cx="185507" cy="52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E5F73872-0519-D64E-B501-655B4B8B5ECE}"/>
              </a:ext>
            </a:extLst>
          </p:cNvPr>
          <p:cNvSpPr/>
          <p:nvPr/>
        </p:nvSpPr>
        <p:spPr>
          <a:xfrm rot="10800000">
            <a:off x="9364154" y="6249986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6C1145C-F2BD-DAB4-33CE-13C449424F49}"/>
              </a:ext>
            </a:extLst>
          </p:cNvPr>
          <p:cNvCxnSpPr>
            <a:cxnSpLocks/>
            <a:stCxn id="80" idx="2"/>
            <a:endCxn id="82" idx="3"/>
          </p:cNvCxnSpPr>
          <p:nvPr/>
        </p:nvCxnSpPr>
        <p:spPr>
          <a:xfrm rot="5400000">
            <a:off x="9364367" y="6054953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5165A48-4380-5052-CC97-5E8E6C23E16F}"/>
              </a:ext>
            </a:extLst>
          </p:cNvPr>
          <p:cNvGrpSpPr/>
          <p:nvPr/>
        </p:nvGrpSpPr>
        <p:grpSpPr>
          <a:xfrm>
            <a:off x="6836560" y="2046508"/>
            <a:ext cx="2240658" cy="1235966"/>
            <a:chOff x="1228691" y="2763079"/>
            <a:chExt cx="3621709" cy="199776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081129E-6CF2-3D0A-1197-7F9291209061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C41D40E-E275-7E87-D700-F143F1143FC8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A01277-AF6A-8B53-B7BA-D3AF3CE3B5EB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1A0B911-D2D6-0904-CCEE-02EF807DFC1D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E43B867-4924-B043-E65C-7A5B63A290ED}"/>
                </a:ext>
              </a:extLst>
            </p:cNvPr>
            <p:cNvCxnSpPr>
              <a:stCxn id="88" idx="6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D71E9CCC-C3AC-0F15-5AD3-B658A762F22B}"/>
                </a:ext>
              </a:extLst>
            </p:cNvPr>
            <p:cNvCxnSpPr>
              <a:stCxn id="89" idx="6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왼쪽 중괄호 93">
              <a:extLst>
                <a:ext uri="{FF2B5EF4-FFF2-40B4-BE49-F238E27FC236}">
                  <a16:creationId xmlns:a16="http://schemas.microsoft.com/office/drawing/2014/main" id="{FF832B91-BA14-8883-8073-E4E4D91F1F60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FF3077-21D9-8FAB-5A16-E34D59525952}"/>
                </a:ext>
              </a:extLst>
            </p:cNvPr>
            <p:cNvCxnSpPr>
              <a:stCxn id="9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6E48834-B5E2-C560-C4B8-631853434639}"/>
                </a:ext>
              </a:extLst>
            </p:cNvPr>
            <p:cNvCxnSpPr>
              <a:stCxn id="90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F943C17-D69B-B0FE-80B3-F02043CEED3F}"/>
                </a:ext>
              </a:extLst>
            </p:cNvPr>
            <p:cNvCxnSpPr>
              <a:stCxn id="91" idx="0"/>
              <a:endCxn id="89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0DFE5F65-6D1A-27D2-ED3F-7473ACCB5927}"/>
              </a:ext>
            </a:extLst>
          </p:cNvPr>
          <p:cNvSpPr txBox="1"/>
          <p:nvPr/>
        </p:nvSpPr>
        <p:spPr>
          <a:xfrm>
            <a:off x="9116071" y="1861842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</a:t>
            </a:r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A9C154-6BA5-FA3E-7F3E-6EBF6C77439E}"/>
              </a:ext>
            </a:extLst>
          </p:cNvPr>
          <p:cNvSpPr txBox="1"/>
          <p:nvPr/>
        </p:nvSpPr>
        <p:spPr>
          <a:xfrm>
            <a:off x="9116071" y="3084267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</a:t>
            </a:r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06BCE3-8CB5-4691-2B66-EB02A7785117}"/>
              </a:ext>
            </a:extLst>
          </p:cNvPr>
          <p:cNvSpPr txBox="1"/>
          <p:nvPr/>
        </p:nvSpPr>
        <p:spPr>
          <a:xfrm>
            <a:off x="9657449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50 Ohm</a:t>
            </a:r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252ABE8-5E66-D007-BC61-6B83A21902E2}"/>
              </a:ext>
            </a:extLst>
          </p:cNvPr>
          <p:cNvSpPr txBox="1"/>
          <p:nvPr/>
        </p:nvSpPr>
        <p:spPr>
          <a:xfrm>
            <a:off x="7612415" y="498271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Transceiver</a:t>
            </a:r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86AE1AC-5763-F0D1-C4E2-E960BEDFE720}"/>
              </a:ext>
            </a:extLst>
          </p:cNvPr>
          <p:cNvGrpSpPr/>
          <p:nvPr/>
        </p:nvGrpSpPr>
        <p:grpSpPr>
          <a:xfrm>
            <a:off x="8673366" y="5515036"/>
            <a:ext cx="529606" cy="339153"/>
            <a:chOff x="8284591" y="5969565"/>
            <a:chExt cx="529606" cy="339153"/>
          </a:xfrm>
        </p:grpSpPr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EBF357B9-4D46-ABBF-CA0B-11F34BC4E8AE}"/>
                </a:ext>
              </a:extLst>
            </p:cNvPr>
            <p:cNvSpPr/>
            <p:nvPr/>
          </p:nvSpPr>
          <p:spPr>
            <a:xfrm>
              <a:off x="8376047" y="5969565"/>
              <a:ext cx="389498" cy="339153"/>
            </a:xfrm>
            <a:prstGeom prst="triangl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4401C81-B18A-764D-D7F6-4AEA75855CCC}"/>
                </a:ext>
              </a:extLst>
            </p:cNvPr>
            <p:cNvCxnSpPr>
              <a:cxnSpLocks/>
            </p:cNvCxnSpPr>
            <p:nvPr/>
          </p:nvCxnSpPr>
          <p:spPr>
            <a:xfrm>
              <a:off x="8284591" y="5969565"/>
              <a:ext cx="52960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07F5142-D816-86B7-CAAE-03E57A7F34B3}"/>
              </a:ext>
            </a:extLst>
          </p:cNvPr>
          <p:cNvCxnSpPr>
            <a:cxnSpLocks/>
            <a:stCxn id="104" idx="0"/>
          </p:cNvCxnSpPr>
          <p:nvPr/>
        </p:nvCxnSpPr>
        <p:spPr>
          <a:xfrm rot="5400000" flipH="1" flipV="1">
            <a:off x="8339960" y="4480141"/>
            <a:ext cx="1654507" cy="4152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91341008-06F0-E599-E9C2-9C15116DAF15}"/>
              </a:ext>
            </a:extLst>
          </p:cNvPr>
          <p:cNvSpPr/>
          <p:nvPr/>
        </p:nvSpPr>
        <p:spPr>
          <a:xfrm rot="10800000">
            <a:off x="8782515" y="6249987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031F008-D32B-943E-1EBD-B3D96C8F1015}"/>
              </a:ext>
            </a:extLst>
          </p:cNvPr>
          <p:cNvCxnSpPr>
            <a:cxnSpLocks/>
            <a:endCxn id="116" idx="3"/>
          </p:cNvCxnSpPr>
          <p:nvPr/>
        </p:nvCxnSpPr>
        <p:spPr>
          <a:xfrm rot="5400000">
            <a:off x="8782728" y="6054954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0267CDE-3516-131F-02CC-89F3174F98A3}"/>
              </a:ext>
            </a:extLst>
          </p:cNvPr>
          <p:cNvSpPr txBox="1"/>
          <p:nvPr/>
        </p:nvSpPr>
        <p:spPr>
          <a:xfrm>
            <a:off x="7413055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ESD</a:t>
            </a:r>
            <a:endParaRPr lang="ko-KR" altLang="en-US"/>
          </a:p>
        </p:txBody>
      </p:sp>
      <p:pic>
        <p:nvPicPr>
          <p:cNvPr id="1026" name="Picture 2" descr="Molex 43025-0408 확대된 이미지">
            <a:extLst>
              <a:ext uri="{FF2B5EF4-FFF2-40B4-BE49-F238E27FC236}">
                <a16:creationId xmlns:a16="http://schemas.microsoft.com/office/drawing/2014/main" id="{CB5E1670-6CEA-6679-FFF1-6E28B5AC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989" y="1260705"/>
            <a:ext cx="14287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9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43CDA-5947-AB6E-E59B-443D08BB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Current Progress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7D96B-38F2-5FCF-24A0-BF64177D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7" name="그림 6" descr="텍스트, 디스플레이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88311C6F-0F7A-8B3C-5304-321F027A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474" y="1249950"/>
            <a:ext cx="5415052" cy="51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9E466-1A19-1F0F-26C3-EF6152A5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VCC Separation due to Current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8DB89-A36F-BDFB-5532-7A1F9FC1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7" name="그림 6" descr="회로, 전자 공학, 전자제품, 전자 부품이(가) 표시된 사진&#10;&#10;자동 생성된 설명">
            <a:extLst>
              <a:ext uri="{FF2B5EF4-FFF2-40B4-BE49-F238E27FC236}">
                <a16:creationId xmlns:a16="http://schemas.microsoft.com/office/drawing/2014/main" id="{5D3BB2DE-177D-710A-D066-E70A6B8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5" y="1288250"/>
            <a:ext cx="5719149" cy="50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B965-E01E-7FD2-7E32-62D24A50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GND Seperation</a:t>
            </a:r>
            <a:endParaRPr lang="ko-KR" altLang="en-US"/>
          </a:p>
        </p:txBody>
      </p:sp>
      <p:pic>
        <p:nvPicPr>
          <p:cNvPr id="7" name="내용 개체 틀 6" descr="회로, 전자 공학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2A1BD67F-18C5-C773-C233-A4EBDDCD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573" y="1227138"/>
            <a:ext cx="5608853" cy="49498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CFEA6-1184-B371-DA69-487A9955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8915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F849-AF3E-C10E-A4BF-1DD9677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FAA04-A091-F537-094E-9A31A2A0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0CBCB-6017-DD11-3D3E-BDDCC39C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31" y="1242663"/>
            <a:ext cx="8207337" cy="53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9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4FB33-26CB-8077-D288-CEA481B5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2023. 7. 5.</a:t>
            </a:r>
            <a:endParaRPr kumimoji="1" lang="ko-Kore-KR" altLang="en-US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A7B729E-A961-372C-1111-2C3A2FF7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26" y="1312297"/>
            <a:ext cx="9359348" cy="52646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4129CE6-CC7D-4D4E-8108-3F6117A3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Without Termination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9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642</Words>
  <Application>Microsoft Office PowerPoint</Application>
  <PresentationFormat>와이드스크린</PresentationFormat>
  <Paragraphs>206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Söhne</vt:lpstr>
      <vt:lpstr>Arial</vt:lpstr>
      <vt:lpstr>Calibri</vt:lpstr>
      <vt:lpstr>Calibri Light</vt:lpstr>
      <vt:lpstr>Tahoma</vt:lpstr>
      <vt:lpstr>Verdana</vt:lpstr>
      <vt:lpstr>Office 테마</vt:lpstr>
      <vt:lpstr>PMOD2BNC</vt:lpstr>
      <vt:lpstr>Used Tools &amp; Referenced Board</vt:lpstr>
      <vt:lpstr>Comparision With ARTIQ</vt:lpstr>
      <vt:lpstr>Simplified Architecture</vt:lpstr>
      <vt:lpstr>Current Progress</vt:lpstr>
      <vt:lpstr>VCC Separation due to Current</vt:lpstr>
      <vt:lpstr>GND Seperation</vt:lpstr>
      <vt:lpstr>Termination</vt:lpstr>
      <vt:lpstr>Without Termination</vt:lpstr>
      <vt:lpstr>With Termination</vt:lpstr>
      <vt:lpstr>3.3V, 5V comparision</vt:lpstr>
      <vt:lpstr>Source Impedance Comparision</vt:lpstr>
      <vt:lpstr>Source Impedance Comparision</vt:lpstr>
      <vt:lpstr>200Ohm</vt:lpstr>
      <vt:lpstr>In 3D</vt:lpstr>
      <vt:lpstr>In 3D</vt:lpstr>
      <vt:lpstr>ToDo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186</cp:revision>
  <dcterms:created xsi:type="dcterms:W3CDTF">2020-03-24T05:37:31Z</dcterms:created>
  <dcterms:modified xsi:type="dcterms:W3CDTF">2023-07-05T06:52:53Z</dcterms:modified>
</cp:coreProperties>
</file>